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9" r:id="rId2"/>
    <p:sldId id="257" r:id="rId3"/>
    <p:sldId id="258" r:id="rId4"/>
    <p:sldId id="267" r:id="rId5"/>
    <p:sldId id="259" r:id="rId6"/>
    <p:sldId id="263" r:id="rId7"/>
    <p:sldId id="264" r:id="rId8"/>
    <p:sldId id="266" r:id="rId9"/>
    <p:sldId id="268" r:id="rId10"/>
    <p:sldId id="270"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701" autoAdjust="0"/>
    <p:restoredTop sz="94660"/>
  </p:normalViewPr>
  <p:slideViewPr>
    <p:cSldViewPr>
      <p:cViewPr>
        <p:scale>
          <a:sx n="60" d="100"/>
          <a:sy n="60" d="100"/>
        </p:scale>
        <p:origin x="180"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1B8ABB09-4A1D-463E-8065-109CC2B7EFAA}" type="datetimeFigureOut">
              <a:rPr lang="ar-SA" smtClean="0"/>
              <a:pPr/>
              <a:t>27/06/1442</a:t>
            </a:fld>
            <a:endParaRPr lang="ar-SA"/>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ar-SA"/>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4122671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27/06/1442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extLst>
      <p:ext uri="{BB962C8B-B14F-4D97-AF65-F5344CB8AC3E}">
        <p14:creationId xmlns:p14="http://schemas.microsoft.com/office/powerpoint/2010/main" val="251508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1B8ABB09-4A1D-463E-8065-109CC2B7EFAA}" type="datetimeFigureOut">
              <a:rPr lang="ar-SA" smtClean="0"/>
              <a:pPr/>
              <a:t>27/06/1442</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23697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1B8ABB09-4A1D-463E-8065-109CC2B7EFAA}" type="datetimeFigureOut">
              <a:rPr lang="ar-SA" smtClean="0"/>
              <a:pPr/>
              <a:t>27/06/1442</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038544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7391399" y="6423585"/>
            <a:ext cx="1537447" cy="365125"/>
          </a:xfrm>
        </p:spPr>
        <p:txBody>
          <a:bodyPr/>
          <a:lstStyle/>
          <a:p>
            <a:fld id="{1B8ABB09-4A1D-463E-8065-109CC2B7EFAA}" type="datetimeFigureOut">
              <a:rPr lang="ar-SA" smtClean="0"/>
              <a:pPr/>
              <a:t>27/06/1442</a:t>
            </a:fld>
            <a:endParaRPr lang="ar-SA"/>
          </a:p>
        </p:txBody>
      </p:sp>
      <p:sp>
        <p:nvSpPr>
          <p:cNvPr id="6" name="Footer Placeholder 5"/>
          <p:cNvSpPr>
            <a:spLocks noGrp="1"/>
          </p:cNvSpPr>
          <p:nvPr>
            <p:ph type="ftr" sz="quarter" idx="11"/>
          </p:nvPr>
        </p:nvSpPr>
        <p:spPr>
          <a:xfrm>
            <a:off x="3859305" y="6423585"/>
            <a:ext cx="3316941" cy="365125"/>
          </a:xfrm>
        </p:spPr>
        <p:txBody>
          <a:bodyPr/>
          <a:lstStyle/>
          <a:p>
            <a:endParaRPr lang="ar-SA"/>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extLst>
      <p:ext uri="{BB962C8B-B14F-4D97-AF65-F5344CB8AC3E}">
        <p14:creationId xmlns:p14="http://schemas.microsoft.com/office/powerpoint/2010/main" val="951121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7391399" y="6423585"/>
            <a:ext cx="1537447" cy="365125"/>
          </a:xfrm>
        </p:spPr>
        <p:txBody>
          <a:bodyPr/>
          <a:lstStyle/>
          <a:p>
            <a:fld id="{1B8ABB09-4A1D-463E-8065-109CC2B7EFAA}" type="datetimeFigureOut">
              <a:rPr lang="ar-SA" smtClean="0"/>
              <a:pPr/>
              <a:t>27/06/1442</a:t>
            </a:fld>
            <a:endParaRPr lang="ar-SA"/>
          </a:p>
        </p:txBody>
      </p:sp>
      <p:sp>
        <p:nvSpPr>
          <p:cNvPr id="6" name="Footer Placeholder 5"/>
          <p:cNvSpPr>
            <a:spLocks noGrp="1"/>
          </p:cNvSpPr>
          <p:nvPr>
            <p:ph type="ftr" sz="quarter" idx="11"/>
          </p:nvPr>
        </p:nvSpPr>
        <p:spPr>
          <a:xfrm>
            <a:off x="4191000" y="6423585"/>
            <a:ext cx="3005138" cy="365125"/>
          </a:xfrm>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extLst>
      <p:ext uri="{BB962C8B-B14F-4D97-AF65-F5344CB8AC3E}">
        <p14:creationId xmlns:p14="http://schemas.microsoft.com/office/powerpoint/2010/main" val="23030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27/06/1442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extLst>
      <p:ext uri="{BB962C8B-B14F-4D97-AF65-F5344CB8AC3E}">
        <p14:creationId xmlns:p14="http://schemas.microsoft.com/office/powerpoint/2010/main" val="1738356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1B8ABB09-4A1D-463E-8065-109CC2B7EFAA}" type="datetimeFigureOut">
              <a:rPr lang="ar-SA" smtClean="0"/>
              <a:pPr/>
              <a:t>27/06/1442</a:t>
            </a:fld>
            <a:endParaRPr lang="ar-SA"/>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extLst>
      <p:ext uri="{BB962C8B-B14F-4D97-AF65-F5344CB8AC3E}">
        <p14:creationId xmlns:p14="http://schemas.microsoft.com/office/powerpoint/2010/main" val="1795967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1B8ABB09-4A1D-463E-8065-109CC2B7EFAA}" type="datetimeFigureOut">
              <a:rPr lang="ar-SA" smtClean="0"/>
              <a:pPr/>
              <a:t>27/06/1442</a:t>
            </a:fld>
            <a:endParaRPr lang="ar-SA"/>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extLst>
      <p:ext uri="{BB962C8B-B14F-4D97-AF65-F5344CB8AC3E}">
        <p14:creationId xmlns:p14="http://schemas.microsoft.com/office/powerpoint/2010/main" val="2043389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7391399" y="6423585"/>
            <a:ext cx="1537447" cy="365125"/>
          </a:xfrm>
        </p:spPr>
        <p:txBody>
          <a:bodyPr/>
          <a:lstStyle/>
          <a:p>
            <a:fld id="{1B8ABB09-4A1D-463E-8065-109CC2B7EFAA}" type="datetimeFigureOut">
              <a:rPr lang="ar-SA" smtClean="0"/>
              <a:pPr/>
              <a:t>27/06/1442</a:t>
            </a:fld>
            <a:endParaRPr lang="ar-SA"/>
          </a:p>
        </p:txBody>
      </p:sp>
      <p:sp>
        <p:nvSpPr>
          <p:cNvPr id="6" name="Footer Placeholder 5"/>
          <p:cNvSpPr>
            <a:spLocks noGrp="1"/>
          </p:cNvSpPr>
          <p:nvPr>
            <p:ph type="ftr" sz="quarter" idx="11"/>
          </p:nvPr>
        </p:nvSpPr>
        <p:spPr>
          <a:xfrm>
            <a:off x="4191000" y="6423585"/>
            <a:ext cx="3005138" cy="365125"/>
          </a:xfrm>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extLst>
      <p:ext uri="{BB962C8B-B14F-4D97-AF65-F5344CB8AC3E}">
        <p14:creationId xmlns:p14="http://schemas.microsoft.com/office/powerpoint/2010/main" val="913591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B8ABB09-4A1D-463E-8065-109CC2B7EFAA}" type="datetimeFigureOut">
              <a:rPr lang="ar-SA" smtClean="0"/>
              <a:pPr/>
              <a:t>27/06/1442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476563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B8ABB09-4A1D-463E-8065-109CC2B7EFAA}" type="datetimeFigureOut">
              <a:rPr lang="ar-SA" smtClean="0"/>
              <a:pPr/>
              <a:t>27/06/1442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38589718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B8ABB09-4A1D-463E-8065-109CC2B7EFAA}" type="datetimeFigureOut">
              <a:rPr lang="ar-SA" smtClean="0"/>
              <a:pPr/>
              <a:t>27/06/1442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extLst>
      <p:ext uri="{BB962C8B-B14F-4D97-AF65-F5344CB8AC3E}">
        <p14:creationId xmlns:p14="http://schemas.microsoft.com/office/powerpoint/2010/main" val="26002630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62372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1B8ABB09-4A1D-463E-8065-109CC2B7EFAA}" type="datetimeFigureOut">
              <a:rPr lang="ar-SA" smtClean="0"/>
              <a:pPr/>
              <a:t>27/06/1442</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Edit Master text styles</a:t>
            </a:r>
          </a:p>
        </p:txBody>
      </p:sp>
    </p:spTree>
    <p:extLst>
      <p:ext uri="{BB962C8B-B14F-4D97-AF65-F5344CB8AC3E}">
        <p14:creationId xmlns:p14="http://schemas.microsoft.com/office/powerpoint/2010/main" val="4244285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1B8ABB09-4A1D-463E-8065-109CC2B7EFAA}" type="datetimeFigureOut">
              <a:rPr lang="ar-SA" smtClean="0"/>
              <a:pPr/>
              <a:t>27/06/1442</a:t>
            </a:fld>
            <a:endParaRPr lang="ar-SA"/>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ar-SA"/>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extLst>
      <p:ext uri="{BB962C8B-B14F-4D97-AF65-F5344CB8AC3E}">
        <p14:creationId xmlns:p14="http://schemas.microsoft.com/office/powerpoint/2010/main" val="116446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1B8ABB09-4A1D-463E-8065-109CC2B7EFAA}" type="datetimeFigureOut">
              <a:rPr lang="ar-SA" smtClean="0"/>
              <a:pPr/>
              <a:t>27/06/1442</a:t>
            </a:fld>
            <a:endParaRPr lang="ar-SA"/>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ar-SA"/>
          </a:p>
        </p:txBody>
      </p:sp>
      <p:sp>
        <p:nvSpPr>
          <p:cNvPr id="6" name="Slide Number Placeholder 5"/>
          <p:cNvSpPr>
            <a:spLocks noGrp="1"/>
          </p:cNvSpPr>
          <p:nvPr>
            <p:ph type="sldNum" sz="quarter" idx="12"/>
          </p:nvPr>
        </p:nvSpPr>
        <p:spPr>
          <a:xfrm>
            <a:off x="8305800" y="6248774"/>
            <a:ext cx="554038" cy="365125"/>
          </a:xfrm>
        </p:spPr>
        <p:txBody>
          <a:bodyPr/>
          <a:lstStyle/>
          <a:p>
            <a:fld id="{0B34F065-1154-456A-91E3-76DE8E75E17B}" type="slidenum">
              <a:rPr lang="ar-SA" smtClean="0"/>
              <a:pPr/>
              <a:t>‹#›</a:t>
            </a:fld>
            <a:endParaRPr lang="ar-SA"/>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3802575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27/06/1442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183082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1B8ABB09-4A1D-463E-8065-109CC2B7EFAA}" type="datetimeFigureOut">
              <a:rPr lang="ar-SA" smtClean="0"/>
              <a:pPr/>
              <a:t>27/06/1442</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Tree>
    <p:extLst>
      <p:ext uri="{BB962C8B-B14F-4D97-AF65-F5344CB8AC3E}">
        <p14:creationId xmlns:p14="http://schemas.microsoft.com/office/powerpoint/2010/main" val="3632165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27/06/1442</a:t>
            </a:fld>
            <a:endParaRPr lang="ar-SA"/>
          </a:p>
        </p:txBody>
      </p:sp>
      <p:sp>
        <p:nvSpPr>
          <p:cNvPr id="6" name="Footer Placeholder 5"/>
          <p:cNvSpPr>
            <a:spLocks noGrp="1"/>
          </p:cNvSpPr>
          <p:nvPr>
            <p:ph type="ftr" sz="quarter" idx="11"/>
          </p:nvPr>
        </p:nvSpPr>
        <p:spPr/>
        <p:txBody>
          <a:bodyPr/>
          <a:lstStyle/>
          <a:p>
            <a:endParaRPr lang="ar-SA"/>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39645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1B8ABB09-4A1D-463E-8065-109CC2B7EFAA}" type="datetimeFigureOut">
              <a:rPr lang="ar-SA" smtClean="0"/>
              <a:pPr/>
              <a:t>27/06/1442</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extLst>
      <p:ext uri="{BB962C8B-B14F-4D97-AF65-F5344CB8AC3E}">
        <p14:creationId xmlns:p14="http://schemas.microsoft.com/office/powerpoint/2010/main" val="62832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1B8ABB09-4A1D-463E-8065-109CC2B7EFAA}" type="datetimeFigureOut">
              <a:rPr lang="ar-SA" smtClean="0"/>
              <a:pPr/>
              <a:t>27/06/1442</a:t>
            </a:fld>
            <a:endParaRPr lang="ar-SA"/>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ar-SA"/>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06860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3999" cy="6858000"/>
          </a:xfrm>
          <a:prstGeom prst="rect">
            <a:avLst/>
          </a:prstGeom>
        </p:spPr>
      </p:pic>
      <p:pic>
        <p:nvPicPr>
          <p:cNvPr id="5" name="Picture 4"/>
          <p:cNvPicPr>
            <a:picLocks noChangeAspect="1"/>
          </p:cNvPicPr>
          <p:nvPr/>
        </p:nvPicPr>
        <p:blipFill>
          <a:blip r:embed="rId3"/>
          <a:stretch>
            <a:fillRect/>
          </a:stretch>
        </p:blipFill>
        <p:spPr>
          <a:xfrm>
            <a:off x="130629" y="132408"/>
            <a:ext cx="3865199" cy="129856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Box 5"/>
          <p:cNvSpPr txBox="1"/>
          <p:nvPr/>
        </p:nvSpPr>
        <p:spPr>
          <a:xfrm>
            <a:off x="4586807" y="6165304"/>
            <a:ext cx="4296229" cy="461665"/>
          </a:xfrm>
          <a:prstGeom prst="rect">
            <a:avLst/>
          </a:prstGeom>
          <a:noFill/>
        </p:spPr>
        <p:txBody>
          <a:bodyPr wrap="square" rtlCol="0">
            <a:spAutoFit/>
          </a:bodyPr>
          <a:lstStyle/>
          <a:p>
            <a:r>
              <a:rPr lang="en-US" sz="2400" b="1" dirty="0" smtClean="0">
                <a:solidFill>
                  <a:schemeClr val="bg1"/>
                </a:solidFill>
                <a:latin typeface="Times New Roman" panose="02020603050405020304" pitchFamily="18" charset="0"/>
                <a:cs typeface="Times New Roman" panose="02020603050405020304" pitchFamily="18" charset="0"/>
              </a:rPr>
              <a:t>Assist. </a:t>
            </a:r>
            <a:r>
              <a:rPr lang="en-US" sz="2400" b="1" dirty="0" err="1" smtClean="0">
                <a:solidFill>
                  <a:schemeClr val="bg1"/>
                </a:solidFill>
                <a:latin typeface="Times New Roman" panose="02020603050405020304" pitchFamily="18" charset="0"/>
                <a:cs typeface="Times New Roman" panose="02020603050405020304" pitchFamily="18" charset="0"/>
              </a:rPr>
              <a:t>Lec</a:t>
            </a:r>
            <a:r>
              <a:rPr lang="en-US" sz="2400" b="1" dirty="0" smtClean="0">
                <a:solidFill>
                  <a:schemeClr val="bg1"/>
                </a:solidFill>
                <a:latin typeface="Times New Roman" panose="02020603050405020304" pitchFamily="18" charset="0"/>
                <a:cs typeface="Times New Roman" panose="02020603050405020304" pitchFamily="18" charset="0"/>
              </a:rPr>
              <a:t>. </a:t>
            </a:r>
            <a:r>
              <a:rPr lang="en-US" sz="2400" b="1" dirty="0" err="1" smtClean="0">
                <a:solidFill>
                  <a:schemeClr val="bg1"/>
                </a:solidFill>
                <a:latin typeface="Times New Roman" panose="02020603050405020304" pitchFamily="18" charset="0"/>
                <a:cs typeface="Times New Roman" panose="02020603050405020304" pitchFamily="18" charset="0"/>
              </a:rPr>
              <a:t>Doaa</a:t>
            </a:r>
            <a:r>
              <a:rPr lang="en-US" sz="2400" b="1" dirty="0" smtClean="0">
                <a:solidFill>
                  <a:schemeClr val="bg1"/>
                </a:solidFill>
                <a:latin typeface="Times New Roman" panose="02020603050405020304" pitchFamily="18" charset="0"/>
                <a:cs typeface="Times New Roman" panose="02020603050405020304" pitchFamily="18" charset="0"/>
              </a:rPr>
              <a:t> M. </a:t>
            </a:r>
            <a:r>
              <a:rPr lang="en-US" sz="2400" b="1" dirty="0" err="1" smtClean="0">
                <a:solidFill>
                  <a:schemeClr val="bg1"/>
                </a:solidFill>
                <a:latin typeface="Times New Roman" panose="02020603050405020304" pitchFamily="18" charset="0"/>
                <a:cs typeface="Times New Roman" panose="02020603050405020304" pitchFamily="18" charset="0"/>
              </a:rPr>
              <a:t>Bachi</a:t>
            </a:r>
            <a:r>
              <a:rPr lang="en-US" sz="2400" b="1" dirty="0" smtClean="0">
                <a:solidFill>
                  <a:schemeClr val="bg1"/>
                </a:solidFill>
                <a:latin typeface="Times New Roman" panose="02020603050405020304" pitchFamily="18" charset="0"/>
                <a:cs typeface="Times New Roman" panose="02020603050405020304" pitchFamily="18" charset="0"/>
              </a:rPr>
              <a:t> </a:t>
            </a:r>
            <a:endParaRPr lang="en-US" sz="2400" b="1" dirty="0">
              <a:solidFill>
                <a:schemeClr val="bg1"/>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rotWithShape="1">
          <a:blip r:embed="rId4">
            <a:extLst>
              <a:ext uri="{28A0092B-C50C-407E-A947-70E740481C1C}">
                <a14:useLocalDpi xmlns:a14="http://schemas.microsoft.com/office/drawing/2010/main" val="0"/>
              </a:ext>
            </a:extLst>
          </a:blip>
          <a:srcRect l="41986" t="15048" r="23071" b="53115"/>
          <a:stretch/>
        </p:blipFill>
        <p:spPr>
          <a:xfrm>
            <a:off x="269513" y="3212976"/>
            <a:ext cx="3587429" cy="1195809"/>
          </a:xfrm>
          <a:prstGeom prst="rect">
            <a:avLst/>
          </a:prstGeom>
        </p:spPr>
      </p:pic>
      <p:sp>
        <p:nvSpPr>
          <p:cNvPr id="8" name="Rectangle 7"/>
          <p:cNvSpPr/>
          <p:nvPr/>
        </p:nvSpPr>
        <p:spPr>
          <a:xfrm>
            <a:off x="3755801" y="3408169"/>
            <a:ext cx="130629" cy="1032523"/>
          </a:xfrm>
          <a:prstGeom prst="rect">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bg1"/>
              </a:solidFill>
            </a:endParaRPr>
          </a:p>
        </p:txBody>
      </p:sp>
      <p:sp>
        <p:nvSpPr>
          <p:cNvPr id="9" name="TextBox 8"/>
          <p:cNvSpPr txBox="1"/>
          <p:nvPr/>
        </p:nvSpPr>
        <p:spPr>
          <a:xfrm>
            <a:off x="3892493" y="3262710"/>
            <a:ext cx="3293517" cy="1323439"/>
          </a:xfrm>
          <a:prstGeom prst="rect">
            <a:avLst/>
          </a:prstGeom>
          <a:noFill/>
        </p:spPr>
        <p:txBody>
          <a:bodyPr wrap="square" rtlCol="0">
            <a:spAutoFit/>
          </a:bodyPr>
          <a:lstStyle/>
          <a:p>
            <a:pPr algn="ctr"/>
            <a:r>
              <a:rPr lang="en-US" sz="4000" b="1" dirty="0" smtClean="0">
                <a:solidFill>
                  <a:schemeClr val="bg1"/>
                </a:solidFill>
                <a:latin typeface="Times New Roman" panose="02020603050405020304" pitchFamily="18" charset="0"/>
                <a:cs typeface="Times New Roman" panose="02020603050405020304" pitchFamily="18" charset="0"/>
              </a:rPr>
              <a:t>Sociology </a:t>
            </a:r>
          </a:p>
          <a:p>
            <a:pPr algn="ctr"/>
            <a:r>
              <a:rPr lang="en-US" sz="4000" b="1" dirty="0" smtClean="0">
                <a:solidFill>
                  <a:schemeClr val="bg1"/>
                </a:solidFill>
                <a:latin typeface="Times New Roman" panose="02020603050405020304" pitchFamily="18" charset="0"/>
                <a:cs typeface="Times New Roman" panose="02020603050405020304" pitchFamily="18" charset="0"/>
              </a:rPr>
              <a:t>For Nursing </a:t>
            </a:r>
            <a:endParaRPr lang="en-US" sz="4000" b="1" dirty="0">
              <a:solidFill>
                <a:schemeClr val="bg1"/>
              </a:solidFill>
              <a:latin typeface="Times New Roman" panose="02020603050405020304" pitchFamily="18" charset="0"/>
              <a:cs typeface="Times New Roman" panose="02020603050405020304" pitchFamily="18" charset="0"/>
            </a:endParaRPr>
          </a:p>
        </p:txBody>
      </p:sp>
      <p:sp>
        <p:nvSpPr>
          <p:cNvPr id="10" name="عنوان 1"/>
          <p:cNvSpPr txBox="1">
            <a:spLocks/>
          </p:cNvSpPr>
          <p:nvPr/>
        </p:nvSpPr>
        <p:spPr>
          <a:xfrm>
            <a:off x="548101" y="4631773"/>
            <a:ext cx="8595898" cy="933450"/>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0" kern="1200">
                <a:solidFill>
                  <a:schemeClr val="accent1"/>
                </a:solidFill>
                <a:latin typeface="+mj-lt"/>
                <a:ea typeface="+mj-ea"/>
                <a:cs typeface="+mj-cs"/>
              </a:defRPr>
            </a:lvl1pPr>
          </a:lstStyle>
          <a:p>
            <a:r>
              <a:rPr lang="en-US" sz="3300" b="1" dirty="0" smtClean="0">
                <a:ln w="12700">
                  <a:solidFill>
                    <a:schemeClr val="accent5"/>
                  </a:solidFill>
                  <a:prstDash val="solid"/>
                </a:ln>
                <a:pattFill prst="ltDnDiag">
                  <a:fgClr>
                    <a:schemeClr val="accent5">
                      <a:lumMod val="60000"/>
                      <a:lumOff val="40000"/>
                    </a:schemeClr>
                  </a:fgClr>
                  <a:bgClr>
                    <a:schemeClr val="bg1"/>
                  </a:bgClr>
                </a:pattFill>
              </a:rPr>
              <a:t>Why Sociology Is important To Nursing? </a:t>
            </a:r>
            <a:endParaRPr lang="ar-IQ" sz="3300" b="1" dirty="0">
              <a:ln w="12700">
                <a:solidFill>
                  <a:schemeClr val="accent5"/>
                </a:solidFill>
                <a:prstDash val="solid"/>
              </a:ln>
              <a:pattFill prst="ltDnDiag">
                <a:fgClr>
                  <a:schemeClr val="accent5">
                    <a:lumMod val="60000"/>
                    <a:lumOff val="40000"/>
                  </a:schemeClr>
                </a:fgClr>
                <a:bgClr>
                  <a:schemeClr val="bg1"/>
                </a:bgClr>
              </a:pattFill>
            </a:endParaRPr>
          </a:p>
        </p:txBody>
      </p:sp>
    </p:spTree>
    <p:extLst>
      <p:ext uri="{BB962C8B-B14F-4D97-AF65-F5344CB8AC3E}">
        <p14:creationId xmlns:p14="http://schemas.microsoft.com/office/powerpoint/2010/main" val="811979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7717807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4"/>
                                        </p:tgtEl>
                                      </p:cBhvr>
                                    </p:animEffect>
                                    <p:anim calcmode="lin" valueType="num">
                                      <p:cBhvr>
                                        <p:cTn id="7" dur="2000"/>
                                        <p:tgtEl>
                                          <p:spTgt spid="4"/>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4"/>
                                        </p:tgtEl>
                                        <p:attrNameLst>
                                          <p:attrName>ppt_h</p:attrName>
                                        </p:attrNameLst>
                                      </p:cBhvr>
                                      <p:tavLst>
                                        <p:tav tm="0">
                                          <p:val>
                                            <p:strVal val="ppt_h"/>
                                          </p:val>
                                        </p:tav>
                                        <p:tav tm="100000">
                                          <p:val>
                                            <p:strVal val="ppt_h"/>
                                          </p:val>
                                        </p:tav>
                                      </p:tavLst>
                                    </p:anim>
                                    <p:set>
                                      <p:cBhvr>
                                        <p:cTn id="9"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98474" y="1981200"/>
            <a:ext cx="8249990" cy="4144963"/>
          </a:xfrm>
        </p:spPr>
        <p:txBody>
          <a:bodyPr>
            <a:normAutofit/>
          </a:bodyPr>
          <a:lstStyle/>
          <a:p>
            <a:pPr algn="just">
              <a:lnSpc>
                <a:spcPct val="150000"/>
              </a:lnSpc>
              <a:buNone/>
              <a:tabLst>
                <a:tab pos="7315200" algn="l"/>
              </a:tabLst>
            </a:pPr>
            <a:r>
              <a:rPr lang="en-US" sz="2800" dirty="0" smtClean="0">
                <a:solidFill>
                  <a:schemeClr val="tx1"/>
                </a:solidFill>
              </a:rPr>
              <a:t>     Sociology is mainly the study of society, communities and people </a:t>
            </a:r>
            <a:r>
              <a:rPr lang="en-US" sz="2800" dirty="0" smtClean="0">
                <a:solidFill>
                  <a:schemeClr val="tx1"/>
                </a:solidFill>
              </a:rPr>
              <a:t>, whereas </a:t>
            </a:r>
            <a:r>
              <a:rPr lang="en-US" sz="2800" dirty="0" smtClean="0">
                <a:solidFill>
                  <a:schemeClr val="tx1"/>
                </a:solidFill>
              </a:rPr>
              <a:t>nursing is a profession which focused on assisting individuals, families, and communities in attaining, maintaining and recovering optimal health and functioning.</a:t>
            </a:r>
            <a:endParaRPr lang="ar-IQ" sz="2800" dirty="0">
              <a:solidFill>
                <a:schemeClr val="tx1"/>
              </a:solidFill>
            </a:endParaRPr>
          </a:p>
        </p:txBody>
      </p:sp>
      <p:sp>
        <p:nvSpPr>
          <p:cNvPr id="4" name="عنوان 1"/>
          <p:cNvSpPr>
            <a:spLocks noGrp="1"/>
          </p:cNvSpPr>
          <p:nvPr>
            <p:ph type="title"/>
          </p:nvPr>
        </p:nvSpPr>
        <p:spPr>
          <a:xfrm>
            <a:off x="498474" y="484094"/>
            <a:ext cx="8105974" cy="1116106"/>
          </a:xfrm>
        </p:spPr>
        <p:txBody>
          <a:bodyPr>
            <a:normAutofit fontScale="90000"/>
          </a:bodyPr>
          <a:lstStyle/>
          <a:p>
            <a:r>
              <a:rPr lang="en-US" dirty="0" smtClean="0"/>
              <a:t>Why Sociology Is important To Nursing? </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gtEl>
                                        <p:attrNameLst>
                                          <p:attrName>ppt_x</p:attrName>
                                          <p:attrName>ppt_y</p:attrName>
                                        </p:attrNameLst>
                                      </p:cBhvr>
                                    </p:animMotion>
                                    <p:animRot by="1500000">
                                      <p:cBhvr>
                                        <p:cTn id="7" dur="125" fill="hold">
                                          <p:stCondLst>
                                            <p:cond delay="0"/>
                                          </p:stCondLst>
                                        </p:cTn>
                                        <p:tgtEl>
                                          <p:spTgt spid="4"/>
                                        </p:tgtEl>
                                        <p:attrNameLst>
                                          <p:attrName>r</p:attrName>
                                        </p:attrNameLst>
                                      </p:cBhvr>
                                    </p:animRot>
                                    <p:animRot by="-1500000">
                                      <p:cBhvr>
                                        <p:cTn id="8" dur="125" fill="hold">
                                          <p:stCondLst>
                                            <p:cond delay="125"/>
                                          </p:stCondLst>
                                        </p:cTn>
                                        <p:tgtEl>
                                          <p:spTgt spid="4"/>
                                        </p:tgtEl>
                                        <p:attrNameLst>
                                          <p:attrName>r</p:attrName>
                                        </p:attrNameLst>
                                      </p:cBhvr>
                                    </p:animRot>
                                    <p:animRot by="-1500000">
                                      <p:cBhvr>
                                        <p:cTn id="9" dur="125" fill="hold">
                                          <p:stCondLst>
                                            <p:cond delay="250"/>
                                          </p:stCondLst>
                                        </p:cTn>
                                        <p:tgtEl>
                                          <p:spTgt spid="4"/>
                                        </p:tgtEl>
                                        <p:attrNameLst>
                                          <p:attrName>r</p:attrName>
                                        </p:attrNameLst>
                                      </p:cBhvr>
                                    </p:animRot>
                                    <p:animRot by="1500000">
                                      <p:cBhvr>
                                        <p:cTn id="10" dur="125" fill="hold">
                                          <p:stCondLst>
                                            <p:cond delay="375"/>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arn(inVertic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8474" y="484094"/>
            <a:ext cx="8645526" cy="1116106"/>
          </a:xfrm>
        </p:spPr>
        <p:txBody>
          <a:bodyPr>
            <a:normAutofit/>
          </a:bodyPr>
          <a:lstStyle/>
          <a:p>
            <a:r>
              <a:rPr lang="en-US" sz="3100" dirty="0" smtClean="0"/>
              <a:t>Medical Sociology is concerned with following</a:t>
            </a:r>
            <a:endParaRPr lang="ar-IQ" sz="3100" dirty="0"/>
          </a:p>
        </p:txBody>
      </p:sp>
      <p:sp>
        <p:nvSpPr>
          <p:cNvPr id="3" name="عنصر نائب للمحتوى 2"/>
          <p:cNvSpPr>
            <a:spLocks noGrp="1"/>
          </p:cNvSpPr>
          <p:nvPr>
            <p:ph idx="1"/>
          </p:nvPr>
        </p:nvSpPr>
        <p:spPr>
          <a:xfrm>
            <a:off x="498474" y="1981200"/>
            <a:ext cx="8466014" cy="4472136"/>
          </a:xfrm>
        </p:spPr>
        <p:txBody>
          <a:bodyPr>
            <a:normAutofit/>
          </a:bodyPr>
          <a:lstStyle/>
          <a:p>
            <a:pPr algn="just">
              <a:lnSpc>
                <a:spcPct val="150000"/>
              </a:lnSpc>
              <a:buNone/>
            </a:pPr>
            <a:r>
              <a:rPr lang="en-US" sz="2800" dirty="0" smtClean="0">
                <a:solidFill>
                  <a:schemeClr val="tx1"/>
                </a:solidFill>
              </a:rPr>
              <a:t>1- Description and explanations of theories related to  diseases distribution among various population groups. </a:t>
            </a:r>
          </a:p>
          <a:p>
            <a:pPr algn="just">
              <a:lnSpc>
                <a:spcPct val="150000"/>
              </a:lnSpc>
              <a:buNone/>
            </a:pPr>
            <a:r>
              <a:rPr lang="en-US" sz="2800" dirty="0" smtClean="0">
                <a:solidFill>
                  <a:schemeClr val="tx1"/>
                </a:solidFill>
              </a:rPr>
              <a:t>2- The behaviors or actions taken by individuals to maintain, enhance, and restore health and cope with illness, disease, or disability. </a:t>
            </a:r>
          </a:p>
          <a:p>
            <a:pPr algn="just">
              <a:lnSpc>
                <a:spcPct val="150000"/>
              </a:lnSpc>
            </a:pPr>
            <a:endParaRPr lang="ar-IQ"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620688"/>
            <a:ext cx="8424936" cy="5976664"/>
          </a:xfrm>
        </p:spPr>
        <p:txBody>
          <a:bodyPr>
            <a:noAutofit/>
          </a:bodyPr>
          <a:lstStyle/>
          <a:p>
            <a:pPr algn="just">
              <a:lnSpc>
                <a:spcPct val="150000"/>
              </a:lnSpc>
              <a:buNone/>
            </a:pPr>
            <a:r>
              <a:rPr lang="en-US" sz="2800" dirty="0" smtClean="0">
                <a:solidFill>
                  <a:schemeClr val="tx1"/>
                </a:solidFill>
              </a:rPr>
              <a:t>3- People's attitudes and beliefs about health, disease, disability, and medical care providers. </a:t>
            </a:r>
          </a:p>
          <a:p>
            <a:pPr algn="just">
              <a:lnSpc>
                <a:spcPct val="150000"/>
              </a:lnSpc>
              <a:buNone/>
            </a:pPr>
            <a:r>
              <a:rPr lang="en-US" sz="2800" dirty="0" smtClean="0">
                <a:solidFill>
                  <a:schemeClr val="tx1"/>
                </a:solidFill>
              </a:rPr>
              <a:t>4- Cultural values and societal responses with respect to health, illness, and disability. </a:t>
            </a:r>
          </a:p>
          <a:p>
            <a:pPr algn="just">
              <a:lnSpc>
                <a:spcPct val="150000"/>
              </a:lnSpc>
              <a:buNone/>
            </a:pPr>
            <a:r>
              <a:rPr lang="en-US" sz="2800" dirty="0" smtClean="0">
                <a:solidFill>
                  <a:schemeClr val="tx1"/>
                </a:solidFill>
              </a:rPr>
              <a:t>5- The role of </a:t>
            </a:r>
            <a:r>
              <a:rPr lang="en-US" sz="2800" i="1" dirty="0" smtClean="0">
                <a:solidFill>
                  <a:schemeClr val="tx1"/>
                </a:solidFill>
              </a:rPr>
              <a:t>social </a:t>
            </a:r>
            <a:r>
              <a:rPr lang="en-US" sz="2800" dirty="0" smtClean="0">
                <a:solidFill>
                  <a:schemeClr val="tx1"/>
                </a:solidFill>
              </a:rPr>
              <a:t>factors in the etiology of the disease(e.g. Age, gender, residence, occupation)</a:t>
            </a:r>
          </a:p>
          <a:p>
            <a:pPr algn="just">
              <a:lnSpc>
                <a:spcPct val="150000"/>
              </a:lnSpc>
            </a:pPr>
            <a:endParaRPr lang="ar-IQ"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8474" y="152654"/>
            <a:ext cx="7556313" cy="1116106"/>
          </a:xfrm>
        </p:spPr>
        <p:txBody>
          <a:bodyPr>
            <a:normAutofit/>
          </a:bodyPr>
          <a:lstStyle/>
          <a:p>
            <a:r>
              <a:rPr lang="en-US" dirty="0" smtClean="0"/>
              <a:t>Social interaction and health </a:t>
            </a:r>
            <a:endParaRPr lang="ar-IQ" dirty="0"/>
          </a:p>
        </p:txBody>
      </p:sp>
      <p:sp>
        <p:nvSpPr>
          <p:cNvPr id="3" name="عنصر نائب للمحتوى 2"/>
          <p:cNvSpPr>
            <a:spLocks noGrp="1"/>
          </p:cNvSpPr>
          <p:nvPr>
            <p:ph idx="1"/>
          </p:nvPr>
        </p:nvSpPr>
        <p:spPr>
          <a:xfrm>
            <a:off x="498474" y="980728"/>
            <a:ext cx="8394006" cy="5877271"/>
          </a:xfrm>
        </p:spPr>
        <p:txBody>
          <a:bodyPr>
            <a:noAutofit/>
          </a:bodyPr>
          <a:lstStyle/>
          <a:p>
            <a:pPr algn="just">
              <a:lnSpc>
                <a:spcPct val="150000"/>
              </a:lnSpc>
            </a:pPr>
            <a:r>
              <a:rPr lang="en-US" sz="2800" dirty="0" smtClean="0">
                <a:solidFill>
                  <a:schemeClr val="tx1"/>
                </a:solidFill>
              </a:rPr>
              <a:t>Social interactions can influence behavior and risk factors for  disease. For example, those who find themselves surrounded by smoker find it difficult to quit smoking. In addition, person to person transmission of diseases increase in the dense population. </a:t>
            </a:r>
          </a:p>
          <a:p>
            <a:pPr algn="just"/>
            <a:r>
              <a:rPr lang="en-US" sz="2800" dirty="0" smtClean="0">
                <a:solidFill>
                  <a:schemeClr val="tx1"/>
                </a:solidFill>
              </a:rPr>
              <a:t>Social support is necessary factor in promoting health. Retirement, loss of spouse, or close friend; or changing social role can affect social contact, all are risk factors for disease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Classification of diseases: </a:t>
            </a:r>
            <a:endParaRPr lang="ar-IQ" dirty="0"/>
          </a:p>
        </p:txBody>
      </p:sp>
      <p:sp>
        <p:nvSpPr>
          <p:cNvPr id="3" name="عنصر نائب للمحتوى 2"/>
          <p:cNvSpPr>
            <a:spLocks noGrp="1"/>
          </p:cNvSpPr>
          <p:nvPr>
            <p:ph idx="1"/>
          </p:nvPr>
        </p:nvSpPr>
        <p:spPr>
          <a:xfrm>
            <a:off x="498474" y="1981200"/>
            <a:ext cx="8394006" cy="4144963"/>
          </a:xfrm>
        </p:spPr>
        <p:txBody>
          <a:bodyPr>
            <a:normAutofit lnSpcReduction="10000"/>
          </a:bodyPr>
          <a:lstStyle/>
          <a:p>
            <a:pPr algn="just">
              <a:lnSpc>
                <a:spcPct val="150000"/>
              </a:lnSpc>
            </a:pPr>
            <a:r>
              <a:rPr lang="en-US" sz="2800" b="1" dirty="0" smtClean="0">
                <a:ln w="22225">
                  <a:solidFill>
                    <a:schemeClr val="accent2"/>
                  </a:solidFill>
                  <a:prstDash val="solid"/>
                </a:ln>
                <a:solidFill>
                  <a:schemeClr val="accent2">
                    <a:lumMod val="40000"/>
                    <a:lumOff val="60000"/>
                  </a:schemeClr>
                </a:solidFill>
              </a:rPr>
              <a:t>1- Acute: </a:t>
            </a:r>
            <a:r>
              <a:rPr lang="en-US" sz="2800" dirty="0" smtClean="0">
                <a:solidFill>
                  <a:schemeClr val="tx1"/>
                </a:solidFill>
              </a:rPr>
              <a:t>Is typically characterized by severe symptoms of short duration (otitis media, appendicitis) </a:t>
            </a:r>
          </a:p>
          <a:p>
            <a:pPr algn="just">
              <a:lnSpc>
                <a:spcPct val="150000"/>
              </a:lnSpc>
            </a:pPr>
            <a:r>
              <a:rPr lang="en-US" sz="2800" b="1" dirty="0" smtClean="0">
                <a:ln w="22225">
                  <a:solidFill>
                    <a:schemeClr val="accent2"/>
                  </a:solidFill>
                  <a:prstDash val="solid"/>
                </a:ln>
                <a:solidFill>
                  <a:schemeClr val="accent2">
                    <a:lumMod val="40000"/>
                    <a:lumOff val="60000"/>
                  </a:schemeClr>
                </a:solidFill>
              </a:rPr>
              <a:t>2- Chronic: </a:t>
            </a:r>
            <a:r>
              <a:rPr lang="en-US" sz="2800" dirty="0" smtClean="0">
                <a:solidFill>
                  <a:schemeClr val="tx1"/>
                </a:solidFill>
              </a:rPr>
              <a:t>lasts for an extended period, usually 6 months or longer and often for the person's life. ( DM,MI,HT). </a:t>
            </a:r>
          </a:p>
          <a:p>
            <a:pPr algn="just">
              <a:lnSpc>
                <a:spcPct val="150000"/>
              </a:lnSpc>
            </a:pPr>
            <a:endParaRPr lang="ar-IQ"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Etiology of diseases: </a:t>
            </a:r>
            <a:endParaRPr lang="ar-IQ" dirty="0"/>
          </a:p>
        </p:txBody>
      </p:sp>
      <p:sp>
        <p:nvSpPr>
          <p:cNvPr id="3" name="عنصر نائب للمحتوى 2"/>
          <p:cNvSpPr>
            <a:spLocks noGrp="1"/>
          </p:cNvSpPr>
          <p:nvPr>
            <p:ph idx="1"/>
          </p:nvPr>
        </p:nvSpPr>
        <p:spPr>
          <a:xfrm>
            <a:off x="755576" y="1916832"/>
            <a:ext cx="8064896" cy="4144963"/>
          </a:xfrm>
        </p:spPr>
        <p:txBody>
          <a:bodyPr>
            <a:normAutofit/>
          </a:bodyPr>
          <a:lstStyle/>
          <a:p>
            <a:pPr algn="just">
              <a:lnSpc>
                <a:spcPct val="150000"/>
              </a:lnSpc>
              <a:buNone/>
            </a:pPr>
            <a:r>
              <a:rPr lang="en-US" sz="2800" dirty="0" smtClean="0">
                <a:solidFill>
                  <a:schemeClr val="tx1"/>
                </a:solidFill>
              </a:rPr>
              <a:t>1- </a:t>
            </a:r>
            <a:r>
              <a:rPr lang="en-US" sz="2800" dirty="0" smtClean="0">
                <a:ln w="0"/>
                <a:solidFill>
                  <a:schemeClr val="tx1"/>
                </a:solidFill>
                <a:effectLst>
                  <a:outerShdw blurRad="38100" dist="19050" dir="2700000" algn="tl" rotWithShape="0">
                    <a:schemeClr val="dk1">
                      <a:alpha val="40000"/>
                    </a:schemeClr>
                  </a:outerShdw>
                </a:effectLst>
              </a:rPr>
              <a:t>Biological agents</a:t>
            </a:r>
            <a:r>
              <a:rPr lang="en-US" sz="2800" dirty="0" smtClean="0">
                <a:solidFill>
                  <a:schemeClr val="tx1"/>
                </a:solidFill>
              </a:rPr>
              <a:t>: viruses, bacteria, fungi  etc. </a:t>
            </a:r>
          </a:p>
          <a:p>
            <a:pPr algn="just">
              <a:lnSpc>
                <a:spcPct val="150000"/>
              </a:lnSpc>
              <a:buNone/>
            </a:pPr>
            <a:r>
              <a:rPr lang="en-US" sz="2800" dirty="0" smtClean="0">
                <a:ln w="0"/>
                <a:solidFill>
                  <a:schemeClr val="tx1"/>
                </a:solidFill>
                <a:effectLst>
                  <a:outerShdw blurRad="38100" dist="19050" dir="2700000" algn="tl" rotWithShape="0">
                    <a:schemeClr val="dk1">
                      <a:alpha val="40000"/>
                    </a:schemeClr>
                  </a:outerShdw>
                </a:effectLst>
              </a:rPr>
              <a:t>2-Physical agents</a:t>
            </a:r>
            <a:r>
              <a:rPr lang="en-US" sz="2800" dirty="0" smtClean="0">
                <a:solidFill>
                  <a:schemeClr val="tx1"/>
                </a:solidFill>
              </a:rPr>
              <a:t>: heat, cold, humidity  etc. </a:t>
            </a:r>
          </a:p>
          <a:p>
            <a:pPr algn="just">
              <a:lnSpc>
                <a:spcPct val="150000"/>
              </a:lnSpc>
              <a:buNone/>
            </a:pPr>
            <a:r>
              <a:rPr lang="en-US" sz="2800" dirty="0" smtClean="0">
                <a:ln w="0"/>
                <a:solidFill>
                  <a:schemeClr val="tx1"/>
                </a:solidFill>
                <a:effectLst>
                  <a:outerShdw blurRad="38100" dist="19050" dir="2700000" algn="tl" rotWithShape="0">
                    <a:schemeClr val="dk1">
                      <a:alpha val="40000"/>
                    </a:schemeClr>
                  </a:outerShdw>
                </a:effectLst>
              </a:rPr>
              <a:t>3-Genetically transmitted disease</a:t>
            </a:r>
            <a:r>
              <a:rPr lang="en-US" sz="2800" dirty="0" smtClean="0">
                <a:solidFill>
                  <a:schemeClr val="tx1"/>
                </a:solidFill>
              </a:rPr>
              <a:t>. </a:t>
            </a:r>
          </a:p>
          <a:p>
            <a:pPr algn="just">
              <a:lnSpc>
                <a:spcPct val="150000"/>
              </a:lnSpc>
              <a:buNone/>
            </a:pPr>
            <a:r>
              <a:rPr lang="en-US" sz="2800" dirty="0" smtClean="0">
                <a:ln w="0"/>
                <a:solidFill>
                  <a:schemeClr val="tx1"/>
                </a:solidFill>
                <a:effectLst>
                  <a:outerShdw blurRad="38100" dist="19050" dir="2700000" algn="tl" rotWithShape="0">
                    <a:schemeClr val="dk1">
                      <a:alpha val="40000"/>
                    </a:schemeClr>
                  </a:outerShdw>
                </a:effectLst>
              </a:rPr>
              <a:t>4-Stress</a:t>
            </a:r>
            <a:endParaRPr lang="en-US" sz="2800" b="1" dirty="0" smtClean="0">
              <a:ln w="22225">
                <a:solidFill>
                  <a:schemeClr val="accent2"/>
                </a:solidFill>
                <a:prstDash val="solid"/>
              </a:ln>
              <a:solidFill>
                <a:schemeClr val="accent2">
                  <a:lumMod val="40000"/>
                  <a:lumOff val="60000"/>
                </a:schemeClr>
              </a:solidFill>
            </a:endParaRPr>
          </a:p>
          <a:p>
            <a:pPr algn="just">
              <a:lnSpc>
                <a:spcPct val="150000"/>
              </a:lnSpc>
            </a:pPr>
            <a:endParaRPr lang="ar-IQ" sz="2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64869"/>
            <a:ext cx="7556313" cy="1116106"/>
          </a:xfrm>
        </p:spPr>
        <p:txBody>
          <a:bodyPr>
            <a:normAutofit/>
          </a:bodyPr>
          <a:lstStyle/>
          <a:p>
            <a:r>
              <a:rPr lang="en-US" dirty="0" smtClean="0"/>
              <a:t>Impact of illness on the family: </a:t>
            </a:r>
            <a:endParaRPr lang="ar-IQ" dirty="0"/>
          </a:p>
        </p:txBody>
      </p:sp>
      <p:sp>
        <p:nvSpPr>
          <p:cNvPr id="3" name="عنصر نائب للمحتوى 2"/>
          <p:cNvSpPr>
            <a:spLocks noGrp="1"/>
          </p:cNvSpPr>
          <p:nvPr>
            <p:ph idx="1"/>
          </p:nvPr>
        </p:nvSpPr>
        <p:spPr>
          <a:xfrm>
            <a:off x="611560" y="1137635"/>
            <a:ext cx="8424936" cy="5688632"/>
          </a:xfrm>
        </p:spPr>
        <p:txBody>
          <a:bodyPr>
            <a:noAutofit/>
          </a:bodyPr>
          <a:lstStyle/>
          <a:p>
            <a:pPr algn="just">
              <a:lnSpc>
                <a:spcPct val="150000"/>
              </a:lnSpc>
              <a:buNone/>
            </a:pPr>
            <a:r>
              <a:rPr lang="en-US" sz="2800" dirty="0" smtClean="0">
                <a:solidFill>
                  <a:schemeClr val="tx1"/>
                </a:solidFill>
              </a:rPr>
              <a:t>A person's illness affects not only the person who is ill but also the family and significant others. </a:t>
            </a:r>
          </a:p>
          <a:p>
            <a:pPr algn="just">
              <a:lnSpc>
                <a:spcPct val="150000"/>
              </a:lnSpc>
              <a:buNone/>
            </a:pPr>
            <a:r>
              <a:rPr lang="en-US" sz="2800" b="1" dirty="0" smtClean="0">
                <a:solidFill>
                  <a:srgbClr val="0070C0"/>
                </a:solidFill>
              </a:rPr>
              <a:t>The kind of effect and its extent depends on:  </a:t>
            </a:r>
          </a:p>
          <a:p>
            <a:pPr lvl="0" algn="just">
              <a:lnSpc>
                <a:spcPct val="150000"/>
              </a:lnSpc>
              <a:buNone/>
            </a:pPr>
            <a:r>
              <a:rPr lang="en-US" sz="2800" dirty="0" smtClean="0">
                <a:solidFill>
                  <a:schemeClr val="tx1"/>
                </a:solidFill>
              </a:rPr>
              <a:t>1-The member of the family who is ill. </a:t>
            </a:r>
          </a:p>
          <a:p>
            <a:pPr lvl="0" algn="just">
              <a:lnSpc>
                <a:spcPct val="150000"/>
              </a:lnSpc>
              <a:buNone/>
            </a:pPr>
            <a:r>
              <a:rPr lang="en-US" sz="2800" dirty="0" smtClean="0">
                <a:solidFill>
                  <a:schemeClr val="tx1"/>
                </a:solidFill>
              </a:rPr>
              <a:t>2-The seriousness and length of the illness. </a:t>
            </a:r>
          </a:p>
          <a:p>
            <a:pPr lvl="0" algn="just">
              <a:lnSpc>
                <a:spcPct val="150000"/>
              </a:lnSpc>
              <a:buNone/>
            </a:pPr>
            <a:r>
              <a:rPr lang="en-US" sz="2800" dirty="0" smtClean="0">
                <a:solidFill>
                  <a:schemeClr val="tx1"/>
                </a:solidFill>
              </a:rPr>
              <a:t>3-The cultural and social customs the family follows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2"/>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5" presetClass="emph" presetSubtype="0" grpId="0" nodeType="clickEffect">
                                  <p:stCondLst>
                                    <p:cond delay="0"/>
                                  </p:stCondLst>
                                  <p:iterate type="lt">
                                    <p:tmAbs val="25"/>
                                  </p:iterate>
                                  <p:childTnLst>
                                    <p:set>
                                      <p:cBhvr override="childStyle">
                                        <p:cTn id="10" dur="indefinite"/>
                                        <p:tgtEl>
                                          <p:spTgt spid="3">
                                            <p:txEl>
                                              <p:pRg st="0" end="0"/>
                                            </p:txEl>
                                          </p:spTgt>
                                        </p:tgtEl>
                                        <p:attrNameLst>
                                          <p:attrName>style.fontWeight</p:attrName>
                                        </p:attrNameLst>
                                      </p:cBhvr>
                                      <p:to>
                                        <p:strVal val="bold"/>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Vertical)">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8474" y="484094"/>
            <a:ext cx="8249990" cy="1116106"/>
          </a:xfrm>
        </p:spPr>
        <p:txBody>
          <a:bodyPr/>
          <a:lstStyle/>
          <a:p>
            <a:r>
              <a:rPr lang="en-US" dirty="0"/>
              <a:t>Changes that can occur in the family include:</a:t>
            </a:r>
            <a:br>
              <a:rPr lang="en-US" dirty="0"/>
            </a:br>
            <a:endParaRPr lang="ar-IQ" dirty="0"/>
          </a:p>
        </p:txBody>
      </p:sp>
      <p:sp>
        <p:nvSpPr>
          <p:cNvPr id="3" name="عنصر نائب للمحتوى 2"/>
          <p:cNvSpPr>
            <a:spLocks noGrp="1"/>
          </p:cNvSpPr>
          <p:nvPr>
            <p:ph idx="1"/>
          </p:nvPr>
        </p:nvSpPr>
        <p:spPr>
          <a:xfrm>
            <a:off x="827584" y="1981200"/>
            <a:ext cx="8064896" cy="4144963"/>
          </a:xfrm>
        </p:spPr>
        <p:txBody>
          <a:bodyPr>
            <a:normAutofit/>
          </a:bodyPr>
          <a:lstStyle/>
          <a:p>
            <a:pPr lvl="0" algn="just">
              <a:lnSpc>
                <a:spcPct val="150000"/>
              </a:lnSpc>
              <a:buNone/>
            </a:pPr>
            <a:r>
              <a:rPr lang="en-US" sz="2800" dirty="0" smtClean="0">
                <a:solidFill>
                  <a:schemeClr val="tx1"/>
                </a:solidFill>
                <a:latin typeface="+mj-lt"/>
              </a:rPr>
              <a:t>1-Role changes. </a:t>
            </a:r>
          </a:p>
          <a:p>
            <a:pPr lvl="0" algn="just">
              <a:lnSpc>
                <a:spcPct val="150000"/>
              </a:lnSpc>
              <a:buNone/>
            </a:pPr>
            <a:r>
              <a:rPr lang="en-US" sz="2800" dirty="0" smtClean="0">
                <a:solidFill>
                  <a:schemeClr val="tx1"/>
                </a:solidFill>
                <a:latin typeface="+mj-lt"/>
              </a:rPr>
              <a:t>2-Social customs change. </a:t>
            </a:r>
          </a:p>
          <a:p>
            <a:pPr lvl="0" algn="just">
              <a:lnSpc>
                <a:spcPct val="150000"/>
              </a:lnSpc>
              <a:buNone/>
            </a:pPr>
            <a:r>
              <a:rPr lang="en-US" sz="2800" dirty="0" smtClean="0">
                <a:solidFill>
                  <a:schemeClr val="tx1"/>
                </a:solidFill>
                <a:latin typeface="+mj-lt"/>
              </a:rPr>
              <a:t>3-Financial problems.  </a:t>
            </a:r>
          </a:p>
          <a:p>
            <a:pPr algn="just">
              <a:lnSpc>
                <a:spcPct val="150000"/>
              </a:lnSpc>
              <a:buNone/>
            </a:pPr>
            <a:r>
              <a:rPr lang="en-US" sz="2800" dirty="0" smtClean="0">
                <a:solidFill>
                  <a:schemeClr val="tx1"/>
                </a:solidFill>
                <a:latin typeface="+mj-lt"/>
              </a:rPr>
              <a:t>4-Increased stress due to anxiety about outcome of the illness for the client</a:t>
            </a:r>
            <a:endParaRPr lang="ar-IQ" sz="2800" dirty="0" smtClean="0">
              <a:solidFill>
                <a:schemeClr val="tx1"/>
              </a:solidFill>
              <a:latin typeface="+mj-lt"/>
            </a:endParaRPr>
          </a:p>
          <a:p>
            <a:pPr algn="just">
              <a:lnSpc>
                <a:spcPct val="150000"/>
              </a:lnSpc>
              <a:buNone/>
            </a:pPr>
            <a:endParaRPr lang="ar-IQ" sz="2800" dirty="0">
              <a:solidFill>
                <a:schemeClr val="tx1"/>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Effect transition="in" filter="wipe(down)">
                                      <p:cBhvr>
                                        <p:cTn id="33" dur="580">
                                          <p:stCondLst>
                                            <p:cond delay="0"/>
                                          </p:stCondLst>
                                        </p:cTn>
                                        <p:tgtEl>
                                          <p:spTgt spid="3">
                                            <p:txEl>
                                              <p:pRg st="1" end="1"/>
                                            </p:txEl>
                                          </p:spTgt>
                                        </p:tgtEl>
                                      </p:cBhvr>
                                    </p:animEffect>
                                    <p:anim calcmode="lin" valueType="num">
                                      <p:cBhvr>
                                        <p:cTn id="3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
                                            <p:txEl>
                                              <p:pRg st="1" end="1"/>
                                            </p:txEl>
                                          </p:spTgt>
                                        </p:tgtEl>
                                      </p:cBhvr>
                                      <p:to x="100000" y="60000"/>
                                    </p:animScale>
                                    <p:animScale>
                                      <p:cBhvr>
                                        <p:cTn id="40" dur="166" decel="50000">
                                          <p:stCondLst>
                                            <p:cond delay="676"/>
                                          </p:stCondLst>
                                        </p:cTn>
                                        <p:tgtEl>
                                          <p:spTgt spid="3">
                                            <p:txEl>
                                              <p:pRg st="1" end="1"/>
                                            </p:txEl>
                                          </p:spTgt>
                                        </p:tgtEl>
                                      </p:cBhvr>
                                      <p:to x="100000" y="100000"/>
                                    </p:animScale>
                                    <p:animScale>
                                      <p:cBhvr>
                                        <p:cTn id="41" dur="26">
                                          <p:stCondLst>
                                            <p:cond delay="1312"/>
                                          </p:stCondLst>
                                        </p:cTn>
                                        <p:tgtEl>
                                          <p:spTgt spid="3">
                                            <p:txEl>
                                              <p:pRg st="1" end="1"/>
                                            </p:txEl>
                                          </p:spTgt>
                                        </p:tgtEl>
                                      </p:cBhvr>
                                      <p:to x="100000" y="80000"/>
                                    </p:animScale>
                                    <p:animScale>
                                      <p:cBhvr>
                                        <p:cTn id="42" dur="166" decel="50000">
                                          <p:stCondLst>
                                            <p:cond delay="1338"/>
                                          </p:stCondLst>
                                        </p:cTn>
                                        <p:tgtEl>
                                          <p:spTgt spid="3">
                                            <p:txEl>
                                              <p:pRg st="1" end="1"/>
                                            </p:txEl>
                                          </p:spTgt>
                                        </p:tgtEl>
                                      </p:cBhvr>
                                      <p:to x="100000" y="100000"/>
                                    </p:animScale>
                                    <p:animScale>
                                      <p:cBhvr>
                                        <p:cTn id="43" dur="26">
                                          <p:stCondLst>
                                            <p:cond delay="1642"/>
                                          </p:stCondLst>
                                        </p:cTn>
                                        <p:tgtEl>
                                          <p:spTgt spid="3">
                                            <p:txEl>
                                              <p:pRg st="1" end="1"/>
                                            </p:txEl>
                                          </p:spTgt>
                                        </p:tgtEl>
                                      </p:cBhvr>
                                      <p:to x="100000" y="90000"/>
                                    </p:animScale>
                                    <p:animScale>
                                      <p:cBhvr>
                                        <p:cTn id="44" dur="166" decel="50000">
                                          <p:stCondLst>
                                            <p:cond delay="1668"/>
                                          </p:stCondLst>
                                        </p:cTn>
                                        <p:tgtEl>
                                          <p:spTgt spid="3">
                                            <p:txEl>
                                              <p:pRg st="1" end="1"/>
                                            </p:txEl>
                                          </p:spTgt>
                                        </p:tgtEl>
                                      </p:cBhvr>
                                      <p:to x="100000" y="100000"/>
                                    </p:animScale>
                                    <p:animScale>
                                      <p:cBhvr>
                                        <p:cTn id="45" dur="26">
                                          <p:stCondLst>
                                            <p:cond delay="1808"/>
                                          </p:stCondLst>
                                        </p:cTn>
                                        <p:tgtEl>
                                          <p:spTgt spid="3">
                                            <p:txEl>
                                              <p:pRg st="1" end="1"/>
                                            </p:txEl>
                                          </p:spTgt>
                                        </p:tgtEl>
                                      </p:cBhvr>
                                      <p:to x="100000" y="95000"/>
                                    </p:animScale>
                                    <p:animScale>
                                      <p:cBhvr>
                                        <p:cTn id="46" dur="166" decel="50000">
                                          <p:stCondLst>
                                            <p:cond delay="1834"/>
                                          </p:stCondLst>
                                        </p:cTn>
                                        <p:tgtEl>
                                          <p:spTgt spid="3">
                                            <p:txEl>
                                              <p:pRg st="1" end="1"/>
                                            </p:txEl>
                                          </p:spTgt>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6" presetClass="entr" presetSubtype="0" fill="hold" grpId="0"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animEffect transition="in" filter="wipe(down)">
                                      <p:cBhvr>
                                        <p:cTn id="51" dur="580">
                                          <p:stCondLst>
                                            <p:cond delay="0"/>
                                          </p:stCondLst>
                                        </p:cTn>
                                        <p:tgtEl>
                                          <p:spTgt spid="3">
                                            <p:txEl>
                                              <p:pRg st="2" end="2"/>
                                            </p:txEl>
                                          </p:spTgt>
                                        </p:tgtEl>
                                      </p:cBhvr>
                                    </p:animEffect>
                                    <p:anim calcmode="lin" valueType="num">
                                      <p:cBhvr>
                                        <p:cTn id="5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7" dur="26">
                                          <p:stCondLst>
                                            <p:cond delay="650"/>
                                          </p:stCondLst>
                                        </p:cTn>
                                        <p:tgtEl>
                                          <p:spTgt spid="3">
                                            <p:txEl>
                                              <p:pRg st="2" end="2"/>
                                            </p:txEl>
                                          </p:spTgt>
                                        </p:tgtEl>
                                      </p:cBhvr>
                                      <p:to x="100000" y="60000"/>
                                    </p:animScale>
                                    <p:animScale>
                                      <p:cBhvr>
                                        <p:cTn id="58" dur="166" decel="50000">
                                          <p:stCondLst>
                                            <p:cond delay="676"/>
                                          </p:stCondLst>
                                        </p:cTn>
                                        <p:tgtEl>
                                          <p:spTgt spid="3">
                                            <p:txEl>
                                              <p:pRg st="2" end="2"/>
                                            </p:txEl>
                                          </p:spTgt>
                                        </p:tgtEl>
                                      </p:cBhvr>
                                      <p:to x="100000" y="100000"/>
                                    </p:animScale>
                                    <p:animScale>
                                      <p:cBhvr>
                                        <p:cTn id="59" dur="26">
                                          <p:stCondLst>
                                            <p:cond delay="1312"/>
                                          </p:stCondLst>
                                        </p:cTn>
                                        <p:tgtEl>
                                          <p:spTgt spid="3">
                                            <p:txEl>
                                              <p:pRg st="2" end="2"/>
                                            </p:txEl>
                                          </p:spTgt>
                                        </p:tgtEl>
                                      </p:cBhvr>
                                      <p:to x="100000" y="80000"/>
                                    </p:animScale>
                                    <p:animScale>
                                      <p:cBhvr>
                                        <p:cTn id="60" dur="166" decel="50000">
                                          <p:stCondLst>
                                            <p:cond delay="1338"/>
                                          </p:stCondLst>
                                        </p:cTn>
                                        <p:tgtEl>
                                          <p:spTgt spid="3">
                                            <p:txEl>
                                              <p:pRg st="2" end="2"/>
                                            </p:txEl>
                                          </p:spTgt>
                                        </p:tgtEl>
                                      </p:cBhvr>
                                      <p:to x="100000" y="100000"/>
                                    </p:animScale>
                                    <p:animScale>
                                      <p:cBhvr>
                                        <p:cTn id="61" dur="26">
                                          <p:stCondLst>
                                            <p:cond delay="1642"/>
                                          </p:stCondLst>
                                        </p:cTn>
                                        <p:tgtEl>
                                          <p:spTgt spid="3">
                                            <p:txEl>
                                              <p:pRg st="2" end="2"/>
                                            </p:txEl>
                                          </p:spTgt>
                                        </p:tgtEl>
                                      </p:cBhvr>
                                      <p:to x="100000" y="90000"/>
                                    </p:animScale>
                                    <p:animScale>
                                      <p:cBhvr>
                                        <p:cTn id="62" dur="166" decel="50000">
                                          <p:stCondLst>
                                            <p:cond delay="1668"/>
                                          </p:stCondLst>
                                        </p:cTn>
                                        <p:tgtEl>
                                          <p:spTgt spid="3">
                                            <p:txEl>
                                              <p:pRg st="2" end="2"/>
                                            </p:txEl>
                                          </p:spTgt>
                                        </p:tgtEl>
                                      </p:cBhvr>
                                      <p:to x="100000" y="100000"/>
                                    </p:animScale>
                                    <p:animScale>
                                      <p:cBhvr>
                                        <p:cTn id="63" dur="26">
                                          <p:stCondLst>
                                            <p:cond delay="1808"/>
                                          </p:stCondLst>
                                        </p:cTn>
                                        <p:tgtEl>
                                          <p:spTgt spid="3">
                                            <p:txEl>
                                              <p:pRg st="2" end="2"/>
                                            </p:txEl>
                                          </p:spTgt>
                                        </p:tgtEl>
                                      </p:cBhvr>
                                      <p:to x="100000" y="95000"/>
                                    </p:animScale>
                                    <p:animScale>
                                      <p:cBhvr>
                                        <p:cTn id="64" dur="166" decel="50000">
                                          <p:stCondLst>
                                            <p:cond delay="1834"/>
                                          </p:stCondLst>
                                        </p:cTn>
                                        <p:tgtEl>
                                          <p:spTgt spid="3">
                                            <p:txEl>
                                              <p:pRg st="2" end="2"/>
                                            </p:txEl>
                                          </p:spTgt>
                                        </p:tgtEl>
                                      </p:cBhvr>
                                      <p:to x="100000" y="100000"/>
                                    </p:animScale>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3">
                                            <p:txEl>
                                              <p:pRg st="3" end="3"/>
                                            </p:txEl>
                                          </p:spTgt>
                                        </p:tgtEl>
                                        <p:attrNameLst>
                                          <p:attrName>style.visibility</p:attrName>
                                        </p:attrNameLst>
                                      </p:cBhvr>
                                      <p:to>
                                        <p:strVal val="visible"/>
                                      </p:to>
                                    </p:set>
                                    <p:animEffect transition="in" filter="wipe(down)">
                                      <p:cBhvr>
                                        <p:cTn id="69" dur="580">
                                          <p:stCondLst>
                                            <p:cond delay="0"/>
                                          </p:stCondLst>
                                        </p:cTn>
                                        <p:tgtEl>
                                          <p:spTgt spid="3">
                                            <p:txEl>
                                              <p:pRg st="3" end="3"/>
                                            </p:txEl>
                                          </p:spTgt>
                                        </p:tgtEl>
                                      </p:cBhvr>
                                    </p:animEffect>
                                    <p:anim calcmode="lin" valueType="num">
                                      <p:cBhvr>
                                        <p:cTn id="7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5" dur="26">
                                          <p:stCondLst>
                                            <p:cond delay="650"/>
                                          </p:stCondLst>
                                        </p:cTn>
                                        <p:tgtEl>
                                          <p:spTgt spid="3">
                                            <p:txEl>
                                              <p:pRg st="3" end="3"/>
                                            </p:txEl>
                                          </p:spTgt>
                                        </p:tgtEl>
                                      </p:cBhvr>
                                      <p:to x="100000" y="60000"/>
                                    </p:animScale>
                                    <p:animScale>
                                      <p:cBhvr>
                                        <p:cTn id="76" dur="166" decel="50000">
                                          <p:stCondLst>
                                            <p:cond delay="676"/>
                                          </p:stCondLst>
                                        </p:cTn>
                                        <p:tgtEl>
                                          <p:spTgt spid="3">
                                            <p:txEl>
                                              <p:pRg st="3" end="3"/>
                                            </p:txEl>
                                          </p:spTgt>
                                        </p:tgtEl>
                                      </p:cBhvr>
                                      <p:to x="100000" y="100000"/>
                                    </p:animScale>
                                    <p:animScale>
                                      <p:cBhvr>
                                        <p:cTn id="77" dur="26">
                                          <p:stCondLst>
                                            <p:cond delay="1312"/>
                                          </p:stCondLst>
                                        </p:cTn>
                                        <p:tgtEl>
                                          <p:spTgt spid="3">
                                            <p:txEl>
                                              <p:pRg st="3" end="3"/>
                                            </p:txEl>
                                          </p:spTgt>
                                        </p:tgtEl>
                                      </p:cBhvr>
                                      <p:to x="100000" y="80000"/>
                                    </p:animScale>
                                    <p:animScale>
                                      <p:cBhvr>
                                        <p:cTn id="78" dur="166" decel="50000">
                                          <p:stCondLst>
                                            <p:cond delay="1338"/>
                                          </p:stCondLst>
                                        </p:cTn>
                                        <p:tgtEl>
                                          <p:spTgt spid="3">
                                            <p:txEl>
                                              <p:pRg st="3" end="3"/>
                                            </p:txEl>
                                          </p:spTgt>
                                        </p:tgtEl>
                                      </p:cBhvr>
                                      <p:to x="100000" y="100000"/>
                                    </p:animScale>
                                    <p:animScale>
                                      <p:cBhvr>
                                        <p:cTn id="79" dur="26">
                                          <p:stCondLst>
                                            <p:cond delay="1642"/>
                                          </p:stCondLst>
                                        </p:cTn>
                                        <p:tgtEl>
                                          <p:spTgt spid="3">
                                            <p:txEl>
                                              <p:pRg st="3" end="3"/>
                                            </p:txEl>
                                          </p:spTgt>
                                        </p:tgtEl>
                                      </p:cBhvr>
                                      <p:to x="100000" y="90000"/>
                                    </p:animScale>
                                    <p:animScale>
                                      <p:cBhvr>
                                        <p:cTn id="80" dur="166" decel="50000">
                                          <p:stCondLst>
                                            <p:cond delay="1668"/>
                                          </p:stCondLst>
                                        </p:cTn>
                                        <p:tgtEl>
                                          <p:spTgt spid="3">
                                            <p:txEl>
                                              <p:pRg st="3" end="3"/>
                                            </p:txEl>
                                          </p:spTgt>
                                        </p:tgtEl>
                                      </p:cBhvr>
                                      <p:to x="100000" y="100000"/>
                                    </p:animScale>
                                    <p:animScale>
                                      <p:cBhvr>
                                        <p:cTn id="81" dur="26">
                                          <p:stCondLst>
                                            <p:cond delay="1808"/>
                                          </p:stCondLst>
                                        </p:cTn>
                                        <p:tgtEl>
                                          <p:spTgt spid="3">
                                            <p:txEl>
                                              <p:pRg st="3" end="3"/>
                                            </p:txEl>
                                          </p:spTgt>
                                        </p:tgtEl>
                                      </p:cBhvr>
                                      <p:to x="100000" y="95000"/>
                                    </p:animScale>
                                    <p:animScale>
                                      <p:cBhvr>
                                        <p:cTn id="82"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Theme1">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3C63E32E-F26B-4B54-9F3F-12F375CCA203}" vid="{2C20D32D-616C-4120-9B8B-0ABDB52370E3}"/>
    </a:ext>
  </a:extLst>
</a:theme>
</file>

<file path=docProps/app.xml><?xml version="1.0" encoding="utf-8"?>
<Properties xmlns="http://schemas.openxmlformats.org/officeDocument/2006/extended-properties" xmlns:vt="http://schemas.openxmlformats.org/officeDocument/2006/docPropsVTypes">
  <Template>Theme1</Template>
  <TotalTime>279</TotalTime>
  <Words>390</Words>
  <Application>Microsoft Office PowerPoint</Application>
  <PresentationFormat>On-screen Show (4:3)</PresentationFormat>
  <Paragraphs>34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Rockwell</vt:lpstr>
      <vt:lpstr>Times New Roman</vt:lpstr>
      <vt:lpstr>Wingdings</vt:lpstr>
      <vt:lpstr>Theme1</vt:lpstr>
      <vt:lpstr>PowerPoint Presentation</vt:lpstr>
      <vt:lpstr>Why Sociology Is important To Nursing? </vt:lpstr>
      <vt:lpstr>Medical Sociology is concerned with following</vt:lpstr>
      <vt:lpstr>PowerPoint Presentation</vt:lpstr>
      <vt:lpstr>Social interaction and health </vt:lpstr>
      <vt:lpstr>Classification of diseases: </vt:lpstr>
      <vt:lpstr>Etiology of diseases: </vt:lpstr>
      <vt:lpstr>Impact of illness on the family: </vt:lpstr>
      <vt:lpstr>Changes that can occur in the family include: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Sociology Is important To Nursing? </dc:title>
  <dc:creator>dell</dc:creator>
  <cp:lastModifiedBy>Qais ALsheikh</cp:lastModifiedBy>
  <cp:revision>28</cp:revision>
  <dcterms:created xsi:type="dcterms:W3CDTF">2015-02-01T06:20:56Z</dcterms:created>
  <dcterms:modified xsi:type="dcterms:W3CDTF">2021-02-09T07:31:38Z</dcterms:modified>
</cp:coreProperties>
</file>